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2" r:id="rId5"/>
    <p:sldId id="261" r:id="rId6"/>
    <p:sldId id="259" r:id="rId7"/>
    <p:sldId id="265" r:id="rId8"/>
    <p:sldId id="263" r:id="rId9"/>
    <p:sldId id="264" r:id="rId10"/>
    <p:sldId id="260"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61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CB1ACE7-327E-4BED-AC9C-63571EF60C0C}" type="doc">
      <dgm:prSet loTypeId="urn:microsoft.com/office/officeart/2005/8/layout/hProcess9" loCatId="process" qsTypeId="urn:microsoft.com/office/officeart/2005/8/quickstyle/simple1" qsCatId="simple" csTypeId="urn:microsoft.com/office/officeart/2005/8/colors/accent0_2" csCatId="mainScheme" phldr="1"/>
      <dgm:spPr/>
    </dgm:pt>
    <dgm:pt modelId="{BC6667FA-B92F-451A-BA7B-A433F41ADF99}">
      <dgm:prSet phldrT="[Text]"/>
      <dgm:spPr/>
      <dgm:t>
        <a:bodyPr/>
        <a:lstStyle/>
        <a:p>
          <a:r>
            <a:rPr lang="en-US" dirty="0" smtClean="0"/>
            <a:t>After World War II, Japanese occupation of Korea ends with Soviet troops occupying the north, and US troops the south</a:t>
          </a:r>
          <a:endParaRPr lang="en-US" dirty="0"/>
        </a:p>
      </dgm:t>
    </dgm:pt>
    <dgm:pt modelId="{AD9B82B0-23CA-44B2-9F61-F82627EB28E4}" type="parTrans" cxnId="{92BED27D-6010-489E-BF4A-C4C78D11D290}">
      <dgm:prSet/>
      <dgm:spPr/>
      <dgm:t>
        <a:bodyPr/>
        <a:lstStyle/>
        <a:p>
          <a:endParaRPr lang="en-US"/>
        </a:p>
      </dgm:t>
    </dgm:pt>
    <dgm:pt modelId="{3730BB36-67D1-4DB4-823A-B5053ABED24E}" type="sibTrans" cxnId="{92BED27D-6010-489E-BF4A-C4C78D11D290}">
      <dgm:prSet/>
      <dgm:spPr/>
      <dgm:t>
        <a:bodyPr/>
        <a:lstStyle/>
        <a:p>
          <a:endParaRPr lang="en-US"/>
        </a:p>
      </dgm:t>
    </dgm:pt>
    <dgm:pt modelId="{458CED61-D05E-4260-BBFE-F418DAF04828}">
      <dgm:prSet phldrT="[Text]"/>
      <dgm:spPr/>
      <dgm:t>
        <a:bodyPr/>
        <a:lstStyle/>
        <a:p>
          <a:r>
            <a:rPr lang="en-US" dirty="0" smtClean="0"/>
            <a:t>North Korea's Communist Party inaugurated. Soviet-backed leadership installed, including Red Army-trained </a:t>
          </a:r>
          <a:r>
            <a:rPr lang="en-US" i="1" dirty="0" smtClean="0"/>
            <a:t>Kim Il-sung</a:t>
          </a:r>
          <a:r>
            <a:rPr lang="en-US" dirty="0" smtClean="0"/>
            <a:t>.</a:t>
          </a:r>
          <a:endParaRPr lang="en-US" dirty="0"/>
        </a:p>
      </dgm:t>
    </dgm:pt>
    <dgm:pt modelId="{5B67D591-2045-4E71-AEEA-7460875FBECD}" type="parTrans" cxnId="{876FB514-9199-4138-B8A2-C105819E4D7A}">
      <dgm:prSet/>
      <dgm:spPr/>
      <dgm:t>
        <a:bodyPr/>
        <a:lstStyle/>
        <a:p>
          <a:endParaRPr lang="en-US"/>
        </a:p>
      </dgm:t>
    </dgm:pt>
    <dgm:pt modelId="{D450B4CF-1552-47AD-A1D2-F28A8F26ECE1}" type="sibTrans" cxnId="{876FB514-9199-4138-B8A2-C105819E4D7A}">
      <dgm:prSet/>
      <dgm:spPr/>
      <dgm:t>
        <a:bodyPr/>
        <a:lstStyle/>
        <a:p>
          <a:endParaRPr lang="en-US"/>
        </a:p>
      </dgm:t>
    </dgm:pt>
    <dgm:pt modelId="{79BDD73E-4648-4F70-AF9E-5D5976FDC6FE}">
      <dgm:prSet phldrT="[Text]"/>
      <dgm:spPr/>
      <dgm:t>
        <a:bodyPr/>
        <a:lstStyle/>
        <a:p>
          <a:r>
            <a:rPr lang="en-US" dirty="0" smtClean="0"/>
            <a:t>Democratic People's Republic of Korea (DPRK) proclaimed, with founder Kim Il-sung installed as leader. Soviet troops withdraw.</a:t>
          </a:r>
          <a:endParaRPr lang="en-US" dirty="0"/>
        </a:p>
      </dgm:t>
    </dgm:pt>
    <dgm:pt modelId="{96D732E5-E70B-4A01-AFCE-A460DE1113D5}" type="parTrans" cxnId="{A9A679CE-FBED-4850-980C-B23EAE8031E0}">
      <dgm:prSet/>
      <dgm:spPr/>
      <dgm:t>
        <a:bodyPr/>
        <a:lstStyle/>
        <a:p>
          <a:endParaRPr lang="en-US"/>
        </a:p>
      </dgm:t>
    </dgm:pt>
    <dgm:pt modelId="{23686159-74AF-4321-B02B-7CBC8D277200}" type="sibTrans" cxnId="{A9A679CE-FBED-4850-980C-B23EAE8031E0}">
      <dgm:prSet/>
      <dgm:spPr/>
      <dgm:t>
        <a:bodyPr/>
        <a:lstStyle/>
        <a:p>
          <a:endParaRPr lang="en-US"/>
        </a:p>
      </dgm:t>
    </dgm:pt>
    <dgm:pt modelId="{5D2AF7F8-27FA-47F0-A7E9-C32EEA456196}" type="pres">
      <dgm:prSet presAssocID="{5CB1ACE7-327E-4BED-AC9C-63571EF60C0C}" presName="CompostProcess" presStyleCnt="0">
        <dgm:presLayoutVars>
          <dgm:dir/>
          <dgm:resizeHandles val="exact"/>
        </dgm:presLayoutVars>
      </dgm:prSet>
      <dgm:spPr/>
    </dgm:pt>
    <dgm:pt modelId="{61F77BCA-FA6C-408E-AAB1-20F260C971CA}" type="pres">
      <dgm:prSet presAssocID="{5CB1ACE7-327E-4BED-AC9C-63571EF60C0C}" presName="arrow" presStyleLbl="bgShp" presStyleIdx="0" presStyleCnt="1" custLinFactNeighborX="0" custLinFactNeighborY="34375"/>
      <dgm:spPr/>
    </dgm:pt>
    <dgm:pt modelId="{2D691B40-F05C-471A-80E0-1B2D77B8DE32}" type="pres">
      <dgm:prSet presAssocID="{5CB1ACE7-327E-4BED-AC9C-63571EF60C0C}" presName="linearProcess" presStyleCnt="0"/>
      <dgm:spPr/>
    </dgm:pt>
    <dgm:pt modelId="{6AD898F6-9A6F-4C06-BEA1-80E689916F04}" type="pres">
      <dgm:prSet presAssocID="{BC6667FA-B92F-451A-BA7B-A433F41ADF99}" presName="textNode" presStyleLbl="node1" presStyleIdx="0" presStyleCnt="3">
        <dgm:presLayoutVars>
          <dgm:bulletEnabled val="1"/>
        </dgm:presLayoutVars>
      </dgm:prSet>
      <dgm:spPr/>
      <dgm:t>
        <a:bodyPr/>
        <a:lstStyle/>
        <a:p>
          <a:endParaRPr lang="en-US"/>
        </a:p>
      </dgm:t>
    </dgm:pt>
    <dgm:pt modelId="{A6C00870-5F5A-4237-885B-A483C4C22284}" type="pres">
      <dgm:prSet presAssocID="{3730BB36-67D1-4DB4-823A-B5053ABED24E}" presName="sibTrans" presStyleCnt="0"/>
      <dgm:spPr/>
    </dgm:pt>
    <dgm:pt modelId="{E7AFB090-CFE3-409E-BD17-ED40C0B27E89}" type="pres">
      <dgm:prSet presAssocID="{458CED61-D05E-4260-BBFE-F418DAF04828}" presName="textNode" presStyleLbl="node1" presStyleIdx="1" presStyleCnt="3">
        <dgm:presLayoutVars>
          <dgm:bulletEnabled val="1"/>
        </dgm:presLayoutVars>
      </dgm:prSet>
      <dgm:spPr/>
      <dgm:t>
        <a:bodyPr/>
        <a:lstStyle/>
        <a:p>
          <a:endParaRPr lang="en-US"/>
        </a:p>
      </dgm:t>
    </dgm:pt>
    <dgm:pt modelId="{3FFFC230-F9A7-40D9-B9F9-F55D29186D8E}" type="pres">
      <dgm:prSet presAssocID="{D450B4CF-1552-47AD-A1D2-F28A8F26ECE1}" presName="sibTrans" presStyleCnt="0"/>
      <dgm:spPr/>
    </dgm:pt>
    <dgm:pt modelId="{6A6BF415-70F0-4D18-8157-46B9C176942D}" type="pres">
      <dgm:prSet presAssocID="{79BDD73E-4648-4F70-AF9E-5D5976FDC6FE}" presName="textNode" presStyleLbl="node1" presStyleIdx="2" presStyleCnt="3">
        <dgm:presLayoutVars>
          <dgm:bulletEnabled val="1"/>
        </dgm:presLayoutVars>
      </dgm:prSet>
      <dgm:spPr/>
      <dgm:t>
        <a:bodyPr/>
        <a:lstStyle/>
        <a:p>
          <a:endParaRPr lang="en-US"/>
        </a:p>
      </dgm:t>
    </dgm:pt>
  </dgm:ptLst>
  <dgm:cxnLst>
    <dgm:cxn modelId="{A9A679CE-FBED-4850-980C-B23EAE8031E0}" srcId="{5CB1ACE7-327E-4BED-AC9C-63571EF60C0C}" destId="{79BDD73E-4648-4F70-AF9E-5D5976FDC6FE}" srcOrd="2" destOrd="0" parTransId="{96D732E5-E70B-4A01-AFCE-A460DE1113D5}" sibTransId="{23686159-74AF-4321-B02B-7CBC8D277200}"/>
    <dgm:cxn modelId="{98891663-E25A-4B18-A55B-FBA4473E5204}" type="presOf" srcId="{5CB1ACE7-327E-4BED-AC9C-63571EF60C0C}" destId="{5D2AF7F8-27FA-47F0-A7E9-C32EEA456196}" srcOrd="0" destOrd="0" presId="urn:microsoft.com/office/officeart/2005/8/layout/hProcess9"/>
    <dgm:cxn modelId="{876FB514-9199-4138-B8A2-C105819E4D7A}" srcId="{5CB1ACE7-327E-4BED-AC9C-63571EF60C0C}" destId="{458CED61-D05E-4260-BBFE-F418DAF04828}" srcOrd="1" destOrd="0" parTransId="{5B67D591-2045-4E71-AEEA-7460875FBECD}" sibTransId="{D450B4CF-1552-47AD-A1D2-F28A8F26ECE1}"/>
    <dgm:cxn modelId="{D1F31649-F3DE-4F41-A972-A03076E4D4F1}" type="presOf" srcId="{458CED61-D05E-4260-BBFE-F418DAF04828}" destId="{E7AFB090-CFE3-409E-BD17-ED40C0B27E89}" srcOrd="0" destOrd="0" presId="urn:microsoft.com/office/officeart/2005/8/layout/hProcess9"/>
    <dgm:cxn modelId="{92BED27D-6010-489E-BF4A-C4C78D11D290}" srcId="{5CB1ACE7-327E-4BED-AC9C-63571EF60C0C}" destId="{BC6667FA-B92F-451A-BA7B-A433F41ADF99}" srcOrd="0" destOrd="0" parTransId="{AD9B82B0-23CA-44B2-9F61-F82627EB28E4}" sibTransId="{3730BB36-67D1-4DB4-823A-B5053ABED24E}"/>
    <dgm:cxn modelId="{029BC209-F78E-47F2-9B43-46B1328771DE}" type="presOf" srcId="{BC6667FA-B92F-451A-BA7B-A433F41ADF99}" destId="{6AD898F6-9A6F-4C06-BEA1-80E689916F04}" srcOrd="0" destOrd="0" presId="urn:microsoft.com/office/officeart/2005/8/layout/hProcess9"/>
    <dgm:cxn modelId="{CA765399-BE1D-467D-B475-5F8C7A5889CC}" type="presOf" srcId="{79BDD73E-4648-4F70-AF9E-5D5976FDC6FE}" destId="{6A6BF415-70F0-4D18-8157-46B9C176942D}" srcOrd="0" destOrd="0" presId="urn:microsoft.com/office/officeart/2005/8/layout/hProcess9"/>
    <dgm:cxn modelId="{43AC2D4F-5426-4A4B-913F-098E670CCF5F}" type="presParOf" srcId="{5D2AF7F8-27FA-47F0-A7E9-C32EEA456196}" destId="{61F77BCA-FA6C-408E-AAB1-20F260C971CA}" srcOrd="0" destOrd="0" presId="urn:microsoft.com/office/officeart/2005/8/layout/hProcess9"/>
    <dgm:cxn modelId="{6841930A-C822-4497-BC3E-C17A932FDE24}" type="presParOf" srcId="{5D2AF7F8-27FA-47F0-A7E9-C32EEA456196}" destId="{2D691B40-F05C-471A-80E0-1B2D77B8DE32}" srcOrd="1" destOrd="0" presId="urn:microsoft.com/office/officeart/2005/8/layout/hProcess9"/>
    <dgm:cxn modelId="{64D0D45A-77B0-4894-B443-BF3D06E02E98}" type="presParOf" srcId="{2D691B40-F05C-471A-80E0-1B2D77B8DE32}" destId="{6AD898F6-9A6F-4C06-BEA1-80E689916F04}" srcOrd="0" destOrd="0" presId="urn:microsoft.com/office/officeart/2005/8/layout/hProcess9"/>
    <dgm:cxn modelId="{B9570407-B111-41A1-BCD0-6D1E29A7023A}" type="presParOf" srcId="{2D691B40-F05C-471A-80E0-1B2D77B8DE32}" destId="{A6C00870-5F5A-4237-885B-A483C4C22284}" srcOrd="1" destOrd="0" presId="urn:microsoft.com/office/officeart/2005/8/layout/hProcess9"/>
    <dgm:cxn modelId="{1DFBE4AE-D9AA-4603-B6CA-A8A86942F83D}" type="presParOf" srcId="{2D691B40-F05C-471A-80E0-1B2D77B8DE32}" destId="{E7AFB090-CFE3-409E-BD17-ED40C0B27E89}" srcOrd="2" destOrd="0" presId="urn:microsoft.com/office/officeart/2005/8/layout/hProcess9"/>
    <dgm:cxn modelId="{31EF9700-0849-48EF-B25D-4C03CC4C745D}" type="presParOf" srcId="{2D691B40-F05C-471A-80E0-1B2D77B8DE32}" destId="{3FFFC230-F9A7-40D9-B9F9-F55D29186D8E}" srcOrd="3" destOrd="0" presId="urn:microsoft.com/office/officeart/2005/8/layout/hProcess9"/>
    <dgm:cxn modelId="{EFABC38C-339B-4C4D-A070-B08915B56550}" type="presParOf" srcId="{2D691B40-F05C-471A-80E0-1B2D77B8DE32}" destId="{6A6BF415-70F0-4D18-8157-46B9C176942D}" srcOrd="4" destOrd="0" presId="urn:microsoft.com/office/officeart/2005/8/layout/hProcess9"/>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1F77BCA-FA6C-408E-AAB1-20F260C971CA}">
      <dsp:nvSpPr>
        <dsp:cNvPr id="0" name=""/>
        <dsp:cNvSpPr/>
      </dsp:nvSpPr>
      <dsp:spPr>
        <a:xfrm>
          <a:off x="668654" y="0"/>
          <a:ext cx="7578090" cy="4064000"/>
        </a:xfrm>
        <a:prstGeom prst="rightArrow">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AD898F6-9A6F-4C06-BEA1-80E689916F04}">
      <dsp:nvSpPr>
        <dsp:cNvPr id="0" name=""/>
        <dsp:cNvSpPr/>
      </dsp:nvSpPr>
      <dsp:spPr>
        <a:xfrm>
          <a:off x="302113" y="1219199"/>
          <a:ext cx="2674620" cy="1625600"/>
        </a:xfrm>
        <a:prstGeom prst="roundRect">
          <a:avLst/>
        </a:prstGeom>
        <a:solidFill>
          <a:schemeClr val="lt1">
            <a:hueOff val="0"/>
            <a:satOff val="0"/>
            <a:lumOff val="0"/>
            <a:alphaOff val="0"/>
          </a:schemeClr>
        </a:solidFill>
        <a:ln w="48000" cap="flat" cmpd="thickThin"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After World War II, Japanese occupation of Korea ends with Soviet troops occupying the north, and US troops the south</a:t>
          </a:r>
          <a:endParaRPr lang="en-US" sz="1600" kern="1200" dirty="0"/>
        </a:p>
      </dsp:txBody>
      <dsp:txXfrm>
        <a:off x="302113" y="1219199"/>
        <a:ext cx="2674620" cy="1625600"/>
      </dsp:txXfrm>
    </dsp:sp>
    <dsp:sp modelId="{E7AFB090-CFE3-409E-BD17-ED40C0B27E89}">
      <dsp:nvSpPr>
        <dsp:cNvPr id="0" name=""/>
        <dsp:cNvSpPr/>
      </dsp:nvSpPr>
      <dsp:spPr>
        <a:xfrm>
          <a:off x="3120390" y="1219199"/>
          <a:ext cx="2674620" cy="1625600"/>
        </a:xfrm>
        <a:prstGeom prst="roundRect">
          <a:avLst/>
        </a:prstGeom>
        <a:solidFill>
          <a:schemeClr val="lt1">
            <a:hueOff val="0"/>
            <a:satOff val="0"/>
            <a:lumOff val="0"/>
            <a:alphaOff val="0"/>
          </a:schemeClr>
        </a:solidFill>
        <a:ln w="48000" cap="flat" cmpd="thickThin"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North Korea's Communist Party inaugurated. Soviet-backed leadership installed, including Red Army-trained </a:t>
          </a:r>
          <a:r>
            <a:rPr lang="en-US" sz="1600" i="1" kern="1200" dirty="0" smtClean="0"/>
            <a:t>Kim Il-sung</a:t>
          </a:r>
          <a:r>
            <a:rPr lang="en-US" sz="1600" kern="1200" dirty="0" smtClean="0"/>
            <a:t>.</a:t>
          </a:r>
          <a:endParaRPr lang="en-US" sz="1600" kern="1200" dirty="0"/>
        </a:p>
      </dsp:txBody>
      <dsp:txXfrm>
        <a:off x="3120390" y="1219199"/>
        <a:ext cx="2674620" cy="1625600"/>
      </dsp:txXfrm>
    </dsp:sp>
    <dsp:sp modelId="{6A6BF415-70F0-4D18-8157-46B9C176942D}">
      <dsp:nvSpPr>
        <dsp:cNvPr id="0" name=""/>
        <dsp:cNvSpPr/>
      </dsp:nvSpPr>
      <dsp:spPr>
        <a:xfrm>
          <a:off x="5938666" y="1219199"/>
          <a:ext cx="2674620" cy="1625600"/>
        </a:xfrm>
        <a:prstGeom prst="roundRect">
          <a:avLst/>
        </a:prstGeom>
        <a:solidFill>
          <a:schemeClr val="lt1">
            <a:hueOff val="0"/>
            <a:satOff val="0"/>
            <a:lumOff val="0"/>
            <a:alphaOff val="0"/>
          </a:schemeClr>
        </a:solidFill>
        <a:ln w="48000" cap="flat" cmpd="thickThin"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Democratic People's Republic of Korea (DPRK) proclaimed, with founder Kim Il-sung installed as leader. Soviet troops withdraw.</a:t>
          </a:r>
          <a:endParaRPr lang="en-US" sz="1600" kern="1200" dirty="0"/>
        </a:p>
      </dsp:txBody>
      <dsp:txXfrm>
        <a:off x="5938666" y="1219199"/>
        <a:ext cx="2674620" cy="1625600"/>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DB6CEDFB-F5D3-48D6-A73C-5A88077E4ACC}" type="datetimeFigureOut">
              <a:rPr lang="en-US" smtClean="0"/>
              <a:pPr/>
              <a:t>2/29/2016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B47C46-CF0C-4106-987C-7373B2B8D865}"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B6CEDFB-F5D3-48D6-A73C-5A88077E4ACC}" type="datetimeFigureOut">
              <a:rPr lang="en-US" smtClean="0"/>
              <a:pPr/>
              <a:t>2/29/2016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B47C46-CF0C-4106-987C-7373B2B8D86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B6CEDFB-F5D3-48D6-A73C-5A88077E4ACC}" type="datetimeFigureOut">
              <a:rPr lang="en-US" smtClean="0"/>
              <a:pPr/>
              <a:t>2/29/2016</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4AB47C46-CF0C-4106-987C-7373B2B8D86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B6CEDFB-F5D3-48D6-A73C-5A88077E4ACC}" type="datetimeFigureOut">
              <a:rPr lang="en-US" smtClean="0"/>
              <a:pPr/>
              <a:t>2/29/2016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B47C46-CF0C-4106-987C-7373B2B8D86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B6CEDFB-F5D3-48D6-A73C-5A88077E4ACC}" type="datetimeFigureOut">
              <a:rPr lang="en-US" smtClean="0"/>
              <a:pPr/>
              <a:t>2/29/2016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B47C46-CF0C-4106-987C-7373B2B8D86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B6CEDFB-F5D3-48D6-A73C-5A88077E4ACC}" type="datetimeFigureOut">
              <a:rPr lang="en-US" smtClean="0"/>
              <a:pPr/>
              <a:t>2/29/2016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B47C46-CF0C-4106-987C-7373B2B8D86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B6CEDFB-F5D3-48D6-A73C-5A88077E4ACC}" type="datetimeFigureOut">
              <a:rPr lang="en-US" smtClean="0"/>
              <a:pPr/>
              <a:t>2/29/2016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B47C46-CF0C-4106-987C-7373B2B8D86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B6CEDFB-F5D3-48D6-A73C-5A88077E4ACC}" type="datetimeFigureOut">
              <a:rPr lang="en-US" smtClean="0"/>
              <a:pPr/>
              <a:t>2/29/2016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B47C46-CF0C-4106-987C-7373B2B8D86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6CEDFB-F5D3-48D6-A73C-5A88077E4ACC}" type="datetimeFigureOut">
              <a:rPr lang="en-US" smtClean="0"/>
              <a:pPr/>
              <a:t>2/29/2016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B47C46-CF0C-4106-987C-7373B2B8D86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B6CEDFB-F5D3-48D6-A73C-5A88077E4ACC}" type="datetimeFigureOut">
              <a:rPr lang="en-US" smtClean="0"/>
              <a:pPr/>
              <a:t>2/29/2016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B47C46-CF0C-4106-987C-7373B2B8D865}"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DB6CEDFB-F5D3-48D6-A73C-5A88077E4ACC}" type="datetimeFigureOut">
              <a:rPr lang="en-US" smtClean="0"/>
              <a:pPr/>
              <a:t>2/29/2016</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4AB47C46-CF0C-4106-987C-7373B2B8D86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DB6CEDFB-F5D3-48D6-A73C-5A88077E4ACC}" type="datetimeFigureOut">
              <a:rPr lang="en-US" smtClean="0"/>
              <a:pPr/>
              <a:t>2/29/2016</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4AB47C46-CF0C-4106-987C-7373B2B8D86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gif"/><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hyperlink" Target="https://www.youtube.com/watch?v=hsnef_Q7qCw" TargetMode="External"/><Relationship Id="rId2" Type="http://schemas.openxmlformats.org/officeDocument/2006/relationships/hyperlink" Target="https://www.youtube.com/watch?v=u2nhmI8ihAQ" TargetMode="External"/><Relationship Id="rId1" Type="http://schemas.openxmlformats.org/officeDocument/2006/relationships/slideLayout" Target="../slideLayouts/slideLayout2.xml"/><Relationship Id="rId4" Type="http://schemas.openxmlformats.org/officeDocument/2006/relationships/hyperlink" Target="https://www.youtube.com/watch?v=kaa7AUob9_0"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abcnews.go.com/US/american-student-held-north-korea-begs-forgiveness-video/story?id=37283256"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5.jpeg"/><Relationship Id="rId7" Type="http://schemas.openxmlformats.org/officeDocument/2006/relationships/diagramColors" Target="../diagrams/colors1.xml"/><Relationship Id="rId2" Type="http://schemas.openxmlformats.org/officeDocument/2006/relationships/hyperlink" Target="http://upfront.scholastic.com/archive/videos/" TargetMode="Externa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s://www.youtube.com/watch?v=eUFkObwQnBU"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4" name="Picture 10" descr="http://www.crwflags.com/fotw/images/k/kp.gif"/>
          <p:cNvPicPr>
            <a:picLocks noChangeAspect="1" noChangeArrowheads="1"/>
          </p:cNvPicPr>
          <p:nvPr/>
        </p:nvPicPr>
        <p:blipFill>
          <a:blip r:embed="rId2" cstate="print"/>
          <a:srcRect/>
          <a:stretch>
            <a:fillRect/>
          </a:stretch>
        </p:blipFill>
        <p:spPr bwMode="auto">
          <a:xfrm>
            <a:off x="5029200" y="762000"/>
            <a:ext cx="4114800" cy="2057401"/>
          </a:xfrm>
          <a:prstGeom prst="rect">
            <a:avLst/>
          </a:prstGeom>
          <a:noFill/>
        </p:spPr>
      </p:pic>
      <p:sp>
        <p:nvSpPr>
          <p:cNvPr id="2" name="Title 1"/>
          <p:cNvSpPr>
            <a:spLocks noGrp="1"/>
          </p:cNvSpPr>
          <p:nvPr>
            <p:ph type="ctrTitle"/>
          </p:nvPr>
        </p:nvSpPr>
        <p:spPr>
          <a:xfrm>
            <a:off x="304800" y="5181600"/>
            <a:ext cx="7772400" cy="1470025"/>
          </a:xfrm>
        </p:spPr>
        <p:txBody>
          <a:bodyPr/>
          <a:lstStyle/>
          <a:p>
            <a:r>
              <a:rPr lang="en-US" dirty="0" smtClean="0">
                <a:solidFill>
                  <a:schemeClr val="bg1"/>
                </a:solidFill>
              </a:rPr>
              <a:t>North Korea</a:t>
            </a:r>
            <a:endParaRPr lang="en-US" dirty="0">
              <a:solidFill>
                <a:schemeClr val="bg1"/>
              </a:solidFill>
            </a:endParaRPr>
          </a:p>
        </p:txBody>
      </p:sp>
      <p:sp>
        <p:nvSpPr>
          <p:cNvPr id="1026" name="AutoShape 2" descr="http://upload.wikimedia.org/wikipedia/commons/5/51/Flag_of_North_Korea.sv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28" name="AutoShape 4" descr="http://upload.wikimedia.org/wikipedia/commons/5/51/Flag_of_North_Korea.sv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0" name="AutoShape 6" descr="http://upload.wikimedia.org/wikipedia/commons/5/51/Flag_of_North_Korea.sv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2" name="AutoShape 8" descr="http://upload.wikimedia.org/wikipedia/commons/5/51/Flag_of_North_Korea.sv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036" name="Picture 12" descr="http://www.ilike2learn.com/ilike2learn/Continent%20Maps/Country%20Maps/North%20Korea.gif"/>
          <p:cNvPicPr>
            <a:picLocks noChangeAspect="1" noChangeArrowheads="1"/>
          </p:cNvPicPr>
          <p:nvPr/>
        </p:nvPicPr>
        <p:blipFill>
          <a:blip r:embed="rId3" cstate="print"/>
          <a:srcRect/>
          <a:stretch>
            <a:fillRect/>
          </a:stretch>
        </p:blipFill>
        <p:spPr bwMode="auto">
          <a:xfrm>
            <a:off x="0" y="-228600"/>
            <a:ext cx="5124450" cy="4410076"/>
          </a:xfrm>
          <a:prstGeom prst="rect">
            <a:avLst/>
          </a:prstGeom>
          <a:noFill/>
        </p:spPr>
      </p:pic>
      <p:pic>
        <p:nvPicPr>
          <p:cNvPr id="1038" name="Picture 14" descr="http://static.guim.co.uk/sys-images/Guardian/Pix/pictures/2014/5/10/1399730687984/North-Korean-leader-Kim-012.jpg"/>
          <p:cNvPicPr>
            <a:picLocks noChangeAspect="1" noChangeArrowheads="1"/>
          </p:cNvPicPr>
          <p:nvPr/>
        </p:nvPicPr>
        <p:blipFill>
          <a:blip r:embed="rId4" cstate="print"/>
          <a:srcRect/>
          <a:stretch>
            <a:fillRect/>
          </a:stretch>
        </p:blipFill>
        <p:spPr bwMode="auto">
          <a:xfrm>
            <a:off x="3733800" y="3314700"/>
            <a:ext cx="5905500" cy="35433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Daily Life</a:t>
            </a:r>
            <a:endParaRPr lang="en-US" dirty="0"/>
          </a:p>
        </p:txBody>
      </p:sp>
      <p:sp>
        <p:nvSpPr>
          <p:cNvPr id="3" name="Content Placeholder 2"/>
          <p:cNvSpPr>
            <a:spLocks noGrp="1"/>
          </p:cNvSpPr>
          <p:nvPr>
            <p:ph idx="1"/>
          </p:nvPr>
        </p:nvSpPr>
        <p:spPr/>
        <p:txBody>
          <a:bodyPr/>
          <a:lstStyle/>
          <a:p>
            <a:r>
              <a:rPr lang="en-US" dirty="0">
                <a:hlinkClick r:id="rId2"/>
              </a:rPr>
              <a:t>https://</a:t>
            </a:r>
            <a:r>
              <a:rPr lang="en-US" dirty="0" smtClean="0">
                <a:hlinkClick r:id="rId2"/>
              </a:rPr>
              <a:t>www.youtube.com/watch?v=u2nhmI8ihAQ</a:t>
            </a:r>
            <a:r>
              <a:rPr lang="en-US" dirty="0" smtClean="0"/>
              <a:t> (30 minutes documentary-hidden camera footage)</a:t>
            </a:r>
            <a:endParaRPr lang="en-US" dirty="0"/>
          </a:p>
          <a:p>
            <a:r>
              <a:rPr lang="en-US" dirty="0" smtClean="0">
                <a:hlinkClick r:id="rId3"/>
              </a:rPr>
              <a:t>Photographer is banned from North Korea</a:t>
            </a:r>
            <a:endParaRPr lang="en-US" dirty="0" smtClean="0"/>
          </a:p>
          <a:p>
            <a:r>
              <a:rPr lang="en-US" dirty="0" smtClean="0">
                <a:hlinkClick r:id="rId4"/>
              </a:rPr>
              <a:t>Main City</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Sports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Soccer is the most popular sport, and men and women each have their own soccer leagues</a:t>
            </a:r>
          </a:p>
          <a:p>
            <a:r>
              <a:rPr lang="en-US" dirty="0" smtClean="0"/>
              <a:t> Volleyball is one sport men and women play together, usually in parks </a:t>
            </a:r>
          </a:p>
          <a:p>
            <a:r>
              <a:rPr lang="en-US" dirty="0" smtClean="0"/>
              <a:t>Children like to do gymnastics and </a:t>
            </a:r>
            <a:r>
              <a:rPr lang="en-US" i="1" dirty="0" smtClean="0"/>
              <a:t>tae kwon do</a:t>
            </a:r>
            <a:r>
              <a:rPr lang="en-US" dirty="0" smtClean="0"/>
              <a:t> (a traditional Korean martial art that uses punches, high kicks, and jumps) </a:t>
            </a:r>
          </a:p>
          <a:p>
            <a:r>
              <a:rPr lang="en-US" dirty="0" smtClean="0"/>
              <a:t>The wealthiest North Koreans in </a:t>
            </a:r>
            <a:r>
              <a:rPr lang="en-US" dirty="0" err="1" smtClean="0"/>
              <a:t>Pyŏngyang</a:t>
            </a:r>
            <a:r>
              <a:rPr lang="en-US" dirty="0" smtClean="0"/>
              <a:t> can play golf or go bowling </a:t>
            </a:r>
          </a:p>
          <a:p>
            <a:r>
              <a:rPr lang="en-US" dirty="0" smtClean="0"/>
              <a:t>Other popular sports include swimming, baseball, basketball, and table tennis.</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Food</a:t>
            </a:r>
            <a:endParaRPr lang="en-US" dirty="0"/>
          </a:p>
        </p:txBody>
      </p:sp>
      <p:sp>
        <p:nvSpPr>
          <p:cNvPr id="3" name="Content Placeholder 2"/>
          <p:cNvSpPr>
            <a:spLocks noGrp="1"/>
          </p:cNvSpPr>
          <p:nvPr>
            <p:ph idx="1"/>
          </p:nvPr>
        </p:nvSpPr>
        <p:spPr>
          <a:xfrm>
            <a:off x="457200" y="1524000"/>
            <a:ext cx="8229600" cy="5181599"/>
          </a:xfrm>
        </p:spPr>
        <p:txBody>
          <a:bodyPr>
            <a:noAutofit/>
          </a:bodyPr>
          <a:lstStyle/>
          <a:p>
            <a:r>
              <a:rPr lang="en-US" sz="2000" dirty="0" smtClean="0"/>
              <a:t>Families sit on the floor around a low table to eat. They use soup spoons and metal chopsticks. Each person at the table has a rice bowl and a soup bowl.</a:t>
            </a:r>
          </a:p>
          <a:p>
            <a:r>
              <a:rPr lang="en-US" sz="2000" dirty="0" smtClean="0"/>
              <a:t>Today, many of these traditions have changed because of the country's famines and the government's food restrictions</a:t>
            </a:r>
          </a:p>
          <a:p>
            <a:r>
              <a:rPr lang="en-US" sz="2000" dirty="0" smtClean="0"/>
              <a:t>In the past, the government provided food to the people through the public distribution system. But in the mid-1990s, floods and droughts caused massive famines, and the public distribution system stopped providing enough food. Between 1 million and 3 million North Koreans died of starvation.</a:t>
            </a:r>
          </a:p>
          <a:p>
            <a:r>
              <a:rPr lang="en-US" sz="2000" dirty="0" smtClean="0"/>
              <a:t>Today, food rations usually include only one or two meals of rice each day. Almost half of all children suffer from </a:t>
            </a:r>
            <a:r>
              <a:rPr lang="en-US" sz="2000" i="1" dirty="0" smtClean="0"/>
              <a:t>malnutrition </a:t>
            </a:r>
            <a:r>
              <a:rPr lang="en-US" sz="2000" dirty="0" smtClean="0"/>
              <a:t>(not getting enough nutrients)</a:t>
            </a:r>
          </a:p>
          <a:p>
            <a:r>
              <a:rPr lang="en-US" sz="2000" dirty="0" smtClean="0"/>
              <a:t>Many people no longer trust the government to provide them with enough food. Often, North Koreans trade and buy food in illegal markets to get by. In the countryside, people gather wild nuts and roots to add to their meals.</a:t>
            </a:r>
            <a:endParaRPr lang="en-US"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School</a:t>
            </a:r>
            <a:endParaRPr lang="en-US" dirty="0"/>
          </a:p>
        </p:txBody>
      </p:sp>
      <p:sp>
        <p:nvSpPr>
          <p:cNvPr id="3" name="Content Placeholder 2"/>
          <p:cNvSpPr>
            <a:spLocks noGrp="1"/>
          </p:cNvSpPr>
          <p:nvPr>
            <p:ph idx="1"/>
          </p:nvPr>
        </p:nvSpPr>
        <p:spPr>
          <a:xfrm>
            <a:off x="457200" y="1775191"/>
            <a:ext cx="8229600" cy="4854209"/>
          </a:xfrm>
        </p:spPr>
        <p:txBody>
          <a:bodyPr>
            <a:normAutofit fontScale="85000" lnSpcReduction="20000"/>
          </a:bodyPr>
          <a:lstStyle/>
          <a:p>
            <a:r>
              <a:rPr lang="en-US" dirty="0" smtClean="0"/>
              <a:t>Education is free in North Korea (start at age 5)</a:t>
            </a:r>
          </a:p>
          <a:p>
            <a:r>
              <a:rPr lang="en-US" dirty="0" smtClean="0"/>
              <a:t>Students attend at 11 years of school</a:t>
            </a:r>
          </a:p>
          <a:p>
            <a:r>
              <a:rPr lang="en-US" dirty="0" smtClean="0"/>
              <a:t>Teachers are not always paid in North Korea. </a:t>
            </a:r>
          </a:p>
          <a:p>
            <a:pPr lvl="1"/>
            <a:r>
              <a:rPr lang="en-US" dirty="0" smtClean="0"/>
              <a:t>Often, a teacher arrives at school in the morning and copies pages from a textbook onto the blackboard for the students to copy in their own notebooks. Then the teacher leaves to go work a second job in order to make a living. </a:t>
            </a:r>
          </a:p>
          <a:p>
            <a:r>
              <a:rPr lang="en-US" dirty="0" smtClean="0"/>
              <a:t>Some students do not go to college</a:t>
            </a:r>
          </a:p>
          <a:p>
            <a:r>
              <a:rPr lang="en-US" dirty="0" smtClean="0"/>
              <a:t>Those who do attend university have over three hundred schools to choose from. </a:t>
            </a:r>
          </a:p>
          <a:p>
            <a:pPr lvl="1"/>
            <a:r>
              <a:rPr lang="en-US" dirty="0" smtClean="0"/>
              <a:t>Kim Il Sung University is the best</a:t>
            </a:r>
          </a:p>
          <a:p>
            <a:pPr lvl="1"/>
            <a:r>
              <a:rPr lang="en-US" dirty="0" smtClean="0"/>
              <a:t>Students there can study history, politics, the Korean language, physics, chemistry, and more.</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Life as a child</a:t>
            </a:r>
            <a:endParaRPr lang="en-US" dirty="0"/>
          </a:p>
        </p:txBody>
      </p:sp>
      <p:sp>
        <p:nvSpPr>
          <p:cNvPr id="3" name="Content Placeholder 2"/>
          <p:cNvSpPr>
            <a:spLocks noGrp="1"/>
          </p:cNvSpPr>
          <p:nvPr>
            <p:ph idx="1"/>
          </p:nvPr>
        </p:nvSpPr>
        <p:spPr>
          <a:xfrm>
            <a:off x="457200" y="1676401"/>
            <a:ext cx="8229600" cy="4800600"/>
          </a:xfrm>
        </p:spPr>
        <p:txBody>
          <a:bodyPr>
            <a:normAutofit fontScale="70000" lnSpcReduction="20000"/>
          </a:bodyPr>
          <a:lstStyle/>
          <a:p>
            <a:r>
              <a:rPr lang="en-US" sz="4000" dirty="0" smtClean="0"/>
              <a:t>The leaders of North Korea keep tight control over information coming in and going out of the country</a:t>
            </a:r>
          </a:p>
          <a:p>
            <a:r>
              <a:rPr lang="en-US" sz="4000" dirty="0" smtClean="0"/>
              <a:t> Some children manage to watch South Korean TV shows that have been smuggled into the country</a:t>
            </a:r>
          </a:p>
          <a:p>
            <a:pPr lvl="1"/>
            <a:r>
              <a:rPr lang="en-US" sz="3400" dirty="0" smtClean="0"/>
              <a:t>If their family is caught, </a:t>
            </a:r>
            <a:r>
              <a:rPr lang="en-US" sz="3400" dirty="0" smtClean="0"/>
              <a:t>the </a:t>
            </a:r>
            <a:r>
              <a:rPr lang="en-US" sz="3400" dirty="0" smtClean="0"/>
              <a:t>punishment can be serious</a:t>
            </a:r>
          </a:p>
          <a:p>
            <a:pPr lvl="1"/>
            <a:r>
              <a:rPr lang="en-US" sz="3400" dirty="0" smtClean="0"/>
              <a:t>Families have to watch TV quietly and keep it a secret</a:t>
            </a:r>
          </a:p>
          <a:p>
            <a:r>
              <a:rPr lang="en-US" sz="4000" dirty="0" smtClean="0"/>
              <a:t>Most North Korean children live with their parents and siblings, but there are some homeless children</a:t>
            </a:r>
          </a:p>
          <a:p>
            <a:pPr lvl="1"/>
            <a:r>
              <a:rPr lang="en-US" sz="3400" dirty="0" smtClean="0"/>
              <a:t>They are called </a:t>
            </a:r>
            <a:r>
              <a:rPr lang="en-US" sz="3400" i="1" dirty="0" err="1" smtClean="0"/>
              <a:t>kotchebi</a:t>
            </a:r>
            <a:r>
              <a:rPr lang="en-US" sz="3400" dirty="0" smtClean="0"/>
              <a:t> ("fluttering swallows")</a:t>
            </a:r>
          </a:p>
          <a:p>
            <a:pPr lvl="1"/>
            <a:r>
              <a:rPr lang="en-US" sz="3400" dirty="0" smtClean="0"/>
              <a:t>Their parents have died or can't look after them</a:t>
            </a:r>
          </a:p>
          <a:p>
            <a:pPr lvl="1"/>
            <a:r>
              <a:rPr lang="en-US" sz="3400" dirty="0" smtClean="0"/>
              <a:t>They survive by looking for food in the markets in town or by singing at railway stations for money.</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Interview” </a:t>
            </a:r>
            <a:br>
              <a:rPr lang="en-US" dirty="0" smtClean="0"/>
            </a:br>
            <a:r>
              <a:rPr lang="en-US" sz="2800" dirty="0" smtClean="0"/>
              <a:t>Movie about North Korea</a:t>
            </a:r>
            <a:endParaRPr lang="en-US" sz="2800" dirty="0"/>
          </a:p>
        </p:txBody>
      </p:sp>
      <p:sp>
        <p:nvSpPr>
          <p:cNvPr id="3" name="Content Placeholder 2"/>
          <p:cNvSpPr>
            <a:spLocks noGrp="1"/>
          </p:cNvSpPr>
          <p:nvPr>
            <p:ph idx="1"/>
          </p:nvPr>
        </p:nvSpPr>
        <p:spPr>
          <a:xfrm>
            <a:off x="381000" y="2133600"/>
            <a:ext cx="8229600" cy="4168409"/>
          </a:xfrm>
        </p:spPr>
        <p:txBody>
          <a:bodyPr>
            <a:noAutofit/>
          </a:bodyPr>
          <a:lstStyle/>
          <a:p>
            <a:r>
              <a:rPr lang="en-US" sz="2800" dirty="0" smtClean="0"/>
              <a:t>“The </a:t>
            </a:r>
            <a:r>
              <a:rPr lang="en-US" sz="2800" dirty="0" smtClean="0"/>
              <a:t>recent hype surrounding The Interview has reached North Korea. The country's citizens are becoming more and more aware of this comedy, which depicts a couple of bumbling media journalists attempting to assassinate their leader Kim </a:t>
            </a:r>
            <a:r>
              <a:rPr lang="en-US" sz="2800" dirty="0" err="1" smtClean="0"/>
              <a:t>Jong</a:t>
            </a:r>
            <a:r>
              <a:rPr lang="en-US" sz="2800" dirty="0" smtClean="0"/>
              <a:t>-un.”</a:t>
            </a:r>
          </a:p>
          <a:p>
            <a:r>
              <a:rPr lang="en-US" sz="2800" dirty="0" smtClean="0"/>
              <a:t>“citizens pay </a:t>
            </a:r>
            <a:r>
              <a:rPr lang="en-US" sz="2800" dirty="0" smtClean="0"/>
              <a:t>as high as $50 for a copy on the black market. This is reportedly ten times higher than the average asking price of the most popular South Korean TV shows that are sold </a:t>
            </a:r>
            <a:r>
              <a:rPr lang="en-US" sz="2800" dirty="0" smtClean="0"/>
              <a:t>illegally.”</a:t>
            </a:r>
            <a:endParaRPr lang="en-US" sz="2800" dirty="0"/>
          </a:p>
        </p:txBody>
      </p:sp>
      <p:pic>
        <p:nvPicPr>
          <p:cNvPr id="1026" name="Picture 2" descr="http://www.sahdevgroup.com/wp-content/uploads/2015/01/the-interview.jpeg"/>
          <p:cNvPicPr>
            <a:picLocks noChangeAspect="1" noChangeArrowheads="1"/>
          </p:cNvPicPr>
          <p:nvPr/>
        </p:nvPicPr>
        <p:blipFill>
          <a:blip r:embed="rId2" cstate="print"/>
          <a:srcRect/>
          <a:stretch>
            <a:fillRect/>
          </a:stretch>
        </p:blipFill>
        <p:spPr bwMode="auto">
          <a:xfrm>
            <a:off x="4724400" y="228600"/>
            <a:ext cx="3894083" cy="198120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252728"/>
          </a:xfrm>
        </p:spPr>
        <p:txBody>
          <a:bodyPr/>
          <a:lstStyle/>
          <a:p>
            <a:r>
              <a:rPr lang="en-US" dirty="0" smtClean="0">
                <a:solidFill>
                  <a:schemeClr val="bg1">
                    <a:lumMod val="95000"/>
                  </a:schemeClr>
                </a:solidFill>
              </a:rPr>
              <a:t>Detainees</a:t>
            </a:r>
            <a:endParaRPr lang="en-US" dirty="0">
              <a:solidFill>
                <a:schemeClr val="bg1">
                  <a:lumMod val="95000"/>
                </a:schemeClr>
              </a:solidFill>
            </a:endParaRPr>
          </a:p>
        </p:txBody>
      </p:sp>
      <p:sp>
        <p:nvSpPr>
          <p:cNvPr id="4" name="Rectangle 3"/>
          <p:cNvSpPr/>
          <p:nvPr/>
        </p:nvSpPr>
        <p:spPr>
          <a:xfrm>
            <a:off x="6477000" y="6172200"/>
            <a:ext cx="2667000" cy="369332"/>
          </a:xfrm>
          <a:prstGeom prst="rect">
            <a:avLst/>
          </a:prstGeom>
        </p:spPr>
        <p:txBody>
          <a:bodyPr wrap="square">
            <a:spAutoFit/>
          </a:bodyPr>
          <a:lstStyle/>
          <a:p>
            <a:r>
              <a:rPr lang="en-US" dirty="0" smtClean="0"/>
              <a:t>Click picture for article</a:t>
            </a:r>
            <a:endParaRPr lang="en-US" dirty="0"/>
          </a:p>
        </p:txBody>
      </p:sp>
      <p:pic>
        <p:nvPicPr>
          <p:cNvPr id="28674" name="Picture 2">
            <a:hlinkClick r:id="rId2"/>
          </p:cNvPr>
          <p:cNvPicPr>
            <a:picLocks noGrp="1" noChangeAspect="1" noChangeArrowheads="1"/>
          </p:cNvPicPr>
          <p:nvPr>
            <p:ph idx="1"/>
          </p:nvPr>
        </p:nvPicPr>
        <p:blipFill>
          <a:blip r:embed="rId3" cstate="print"/>
          <a:srcRect/>
          <a:stretch>
            <a:fillRect/>
          </a:stretch>
        </p:blipFill>
        <p:spPr bwMode="auto">
          <a:xfrm>
            <a:off x="0" y="1447800"/>
            <a:ext cx="6400800" cy="5219700"/>
          </a:xfrm>
          <a:prstGeom prst="rect">
            <a:avLst/>
          </a:prstGeom>
          <a:noFill/>
          <a:ln w="9525">
            <a:noFill/>
            <a:miter lim="800000"/>
            <a:headEnd/>
            <a:tailEnd/>
          </a:ln>
          <a:effec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9698" name="Picture 2"/>
          <p:cNvPicPr>
            <a:picLocks noChangeAspect="1" noChangeArrowheads="1"/>
          </p:cNvPicPr>
          <p:nvPr/>
        </p:nvPicPr>
        <p:blipFill>
          <a:blip r:embed="rId2" cstate="print"/>
          <a:srcRect t="8409" b="3433"/>
          <a:stretch>
            <a:fillRect/>
          </a:stretch>
        </p:blipFill>
        <p:spPr bwMode="auto">
          <a:xfrm>
            <a:off x="228600" y="152400"/>
            <a:ext cx="6019800" cy="6630504"/>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229600" cy="1252728"/>
          </a:xfrm>
        </p:spPr>
        <p:txBody>
          <a:bodyPr/>
          <a:lstStyle/>
          <a:p>
            <a:r>
              <a:rPr lang="en-US" dirty="0" smtClean="0">
                <a:solidFill>
                  <a:schemeClr val="bg1"/>
                </a:solidFill>
              </a:rPr>
              <a:t>History</a:t>
            </a:r>
            <a:endParaRPr lang="en-US" dirty="0">
              <a:solidFill>
                <a:schemeClr val="bg1"/>
              </a:solidFill>
            </a:endParaRPr>
          </a:p>
        </p:txBody>
      </p:sp>
      <p:pic>
        <p:nvPicPr>
          <p:cNvPr id="9218" name="Picture 2" descr="http://www.documentary-video.com/resources/documents/200.jpg">
            <a:hlinkClick r:id="rId2"/>
          </p:cNvPr>
          <p:cNvPicPr>
            <a:picLocks noChangeAspect="1" noChangeArrowheads="1"/>
          </p:cNvPicPr>
          <p:nvPr/>
        </p:nvPicPr>
        <p:blipFill>
          <a:blip r:embed="rId3" cstate="print"/>
          <a:srcRect/>
          <a:stretch>
            <a:fillRect/>
          </a:stretch>
        </p:blipFill>
        <p:spPr bwMode="auto">
          <a:xfrm>
            <a:off x="5562600" y="304800"/>
            <a:ext cx="3124200" cy="2579394"/>
          </a:xfrm>
          <a:prstGeom prst="rect">
            <a:avLst/>
          </a:prstGeom>
          <a:noFill/>
        </p:spPr>
      </p:pic>
      <p:graphicFrame>
        <p:nvGraphicFramePr>
          <p:cNvPr id="5" name="Diagram 4"/>
          <p:cNvGraphicFramePr/>
          <p:nvPr/>
        </p:nvGraphicFramePr>
        <p:xfrm>
          <a:off x="228600" y="2794000"/>
          <a:ext cx="8915400"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6" name="Rectangle 5"/>
          <p:cNvSpPr/>
          <p:nvPr/>
        </p:nvSpPr>
        <p:spPr>
          <a:xfrm>
            <a:off x="5867400" y="2895600"/>
            <a:ext cx="2895600" cy="369332"/>
          </a:xfrm>
          <a:prstGeom prst="rect">
            <a:avLst/>
          </a:prstGeom>
        </p:spPr>
        <p:txBody>
          <a:bodyPr wrap="square">
            <a:spAutoFit/>
          </a:bodyPr>
          <a:lstStyle/>
          <a:p>
            <a:r>
              <a:rPr lang="en-US" dirty="0" smtClean="0"/>
              <a:t>Click picture for short video.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Government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solidFill>
                  <a:srgbClr val="FF0000"/>
                </a:solidFill>
              </a:rPr>
              <a:t>Dictatorship that believes in communism</a:t>
            </a:r>
          </a:p>
          <a:p>
            <a:pPr lvl="1"/>
            <a:r>
              <a:rPr lang="en-US" dirty="0" smtClean="0"/>
              <a:t>Militant style- combative and aggressive in support of  politics, and typically favoring extreme, violent, or confrontational methods.</a:t>
            </a:r>
          </a:p>
          <a:p>
            <a:pPr lvl="1"/>
            <a:r>
              <a:rPr lang="en-US" dirty="0" smtClean="0"/>
              <a:t>Label their government as, “Democratic People's Republic of Korea”</a:t>
            </a:r>
          </a:p>
          <a:p>
            <a:r>
              <a:rPr lang="en-US" dirty="0" smtClean="0"/>
              <a:t>Government controls internet</a:t>
            </a:r>
          </a:p>
          <a:p>
            <a:r>
              <a:rPr lang="en-US" dirty="0" smtClean="0"/>
              <a:t>Government selects leader</a:t>
            </a:r>
          </a:p>
          <a:p>
            <a:r>
              <a:rPr lang="en-US" dirty="0" smtClean="0"/>
              <a:t>Has reeducation camp for dissidents (people with different views)</a:t>
            </a:r>
          </a:p>
          <a:p>
            <a:r>
              <a:rPr lang="en-US" dirty="0" smtClean="0"/>
              <a:t>TV and news is provided by the government only</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Leader</a:t>
            </a:r>
            <a:endParaRPr lang="en-US" dirty="0"/>
          </a:p>
        </p:txBody>
      </p:sp>
      <p:sp>
        <p:nvSpPr>
          <p:cNvPr id="3" name="Content Placeholder 2"/>
          <p:cNvSpPr>
            <a:spLocks noGrp="1"/>
          </p:cNvSpPr>
          <p:nvPr>
            <p:ph idx="1"/>
          </p:nvPr>
        </p:nvSpPr>
        <p:spPr>
          <a:xfrm>
            <a:off x="457200" y="2743200"/>
            <a:ext cx="8229600" cy="4625609"/>
          </a:xfrm>
        </p:spPr>
        <p:txBody>
          <a:bodyPr/>
          <a:lstStyle/>
          <a:p>
            <a:r>
              <a:rPr lang="en-US" dirty="0" smtClean="0"/>
              <a:t>Kim </a:t>
            </a:r>
            <a:r>
              <a:rPr lang="en-US" dirty="0" err="1" smtClean="0"/>
              <a:t>Jong</a:t>
            </a:r>
            <a:r>
              <a:rPr lang="en-US" dirty="0" smtClean="0"/>
              <a:t>-un</a:t>
            </a:r>
          </a:p>
          <a:p>
            <a:pPr lvl="1"/>
            <a:r>
              <a:rPr lang="en-US" dirty="0" smtClean="0"/>
              <a:t>Came to power after the death of </a:t>
            </a:r>
          </a:p>
          <a:p>
            <a:pPr lvl="1">
              <a:buNone/>
            </a:pPr>
            <a:r>
              <a:rPr lang="en-US" dirty="0" smtClean="0"/>
              <a:t>his father, Kim </a:t>
            </a:r>
            <a:r>
              <a:rPr lang="en-US" dirty="0" err="1" smtClean="0"/>
              <a:t>Jong-il</a:t>
            </a:r>
            <a:r>
              <a:rPr lang="en-US" dirty="0" smtClean="0"/>
              <a:t> </a:t>
            </a:r>
          </a:p>
          <a:p>
            <a:r>
              <a:rPr lang="en-US" dirty="0" smtClean="0"/>
              <a:t>He is the third family member to rule North Korea</a:t>
            </a:r>
          </a:p>
          <a:p>
            <a:pPr lvl="1"/>
            <a:endParaRPr lang="en-US" dirty="0"/>
          </a:p>
        </p:txBody>
      </p:sp>
      <p:pic>
        <p:nvPicPr>
          <p:cNvPr id="4098" name="Picture 2" descr="http://i4.mirror.co.uk/incoming/article794555.ece/alternates/s615b/North%20Korean%20leader%20Kim%20Jong-Un%20is%20seen%20in%20this%20undated%20portrait%20released%20by%20the%20North's%20KCNA%20news%20agency%20in%20Pyongyang%20April%2013,%202012"/>
          <p:cNvPicPr>
            <a:picLocks noChangeAspect="1" noChangeArrowheads="1"/>
          </p:cNvPicPr>
          <p:nvPr/>
        </p:nvPicPr>
        <p:blipFill>
          <a:blip r:embed="rId2" cstate="print"/>
          <a:srcRect/>
          <a:stretch>
            <a:fillRect/>
          </a:stretch>
        </p:blipFill>
        <p:spPr bwMode="auto">
          <a:xfrm>
            <a:off x="6553200" y="457200"/>
            <a:ext cx="2362200" cy="2926824"/>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Rights and Responsibilities </a:t>
            </a:r>
            <a:endParaRPr lang="en-US" dirty="0"/>
          </a:p>
        </p:txBody>
      </p:sp>
      <p:sp>
        <p:nvSpPr>
          <p:cNvPr id="3" name="Content Placeholder 2"/>
          <p:cNvSpPr>
            <a:spLocks noGrp="1"/>
          </p:cNvSpPr>
          <p:nvPr>
            <p:ph idx="1"/>
          </p:nvPr>
        </p:nvSpPr>
        <p:spPr/>
        <p:txBody>
          <a:bodyPr/>
          <a:lstStyle/>
          <a:p>
            <a:r>
              <a:rPr lang="en-US" dirty="0" smtClean="0"/>
              <a:t>Limited rights</a:t>
            </a:r>
          </a:p>
          <a:p>
            <a:r>
              <a:rPr lang="en-US" dirty="0" smtClean="0"/>
              <a:t>Limited voting</a:t>
            </a:r>
          </a:p>
          <a:p>
            <a:r>
              <a:rPr lang="en-US" dirty="0" smtClean="0"/>
              <a:t>Cannot get rich</a:t>
            </a:r>
          </a:p>
          <a:p>
            <a:r>
              <a:rPr lang="en-US" dirty="0" smtClean="0"/>
              <a:t>Must obey government</a:t>
            </a:r>
          </a:p>
          <a:p>
            <a:r>
              <a:rPr lang="en-US" dirty="0" smtClean="0"/>
              <a:t>Can be brutally punished</a:t>
            </a:r>
          </a:p>
          <a:p>
            <a:r>
              <a:rPr lang="en-US" dirty="0" smtClean="0"/>
              <a:t>Can be sent to labor camps</a:t>
            </a:r>
          </a:p>
          <a:p>
            <a:r>
              <a:rPr lang="en-US" dirty="0" smtClean="0"/>
              <a:t>Must serve two years in the army</a:t>
            </a:r>
          </a:p>
          <a:p>
            <a:r>
              <a:rPr lang="en-US" dirty="0" smtClean="0"/>
              <a:t>Does not promote religion</a:t>
            </a:r>
          </a:p>
          <a:p>
            <a:r>
              <a:rPr lang="en-US" dirty="0" smtClean="0"/>
              <a:t>Citizens cannot leave North Korea</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Economy</a:t>
            </a:r>
            <a:endParaRPr lang="en-US" dirty="0"/>
          </a:p>
        </p:txBody>
      </p:sp>
      <p:sp>
        <p:nvSpPr>
          <p:cNvPr id="3" name="Content Placeholder 2"/>
          <p:cNvSpPr>
            <a:spLocks noGrp="1"/>
          </p:cNvSpPr>
          <p:nvPr>
            <p:ph idx="1"/>
          </p:nvPr>
        </p:nvSpPr>
        <p:spPr>
          <a:xfrm>
            <a:off x="457200" y="1600200"/>
            <a:ext cx="8229600" cy="4952999"/>
          </a:xfrm>
        </p:spPr>
        <p:txBody>
          <a:bodyPr>
            <a:normAutofit fontScale="92500"/>
          </a:bodyPr>
          <a:lstStyle/>
          <a:p>
            <a:r>
              <a:rPr lang="en-US" dirty="0" smtClean="0"/>
              <a:t>Communist Government</a:t>
            </a:r>
          </a:p>
          <a:p>
            <a:r>
              <a:rPr lang="en-US" dirty="0" smtClean="0"/>
              <a:t>Government owns all businesses and natural resources</a:t>
            </a:r>
          </a:p>
          <a:p>
            <a:r>
              <a:rPr lang="en-US" dirty="0" smtClean="0"/>
              <a:t>Government provides citizens with basic needs </a:t>
            </a:r>
          </a:p>
          <a:p>
            <a:r>
              <a:rPr lang="en-US" dirty="0" smtClean="0"/>
              <a:t>No competition in social classes (usually poor)</a:t>
            </a:r>
          </a:p>
          <a:p>
            <a:r>
              <a:rPr lang="en-US" dirty="0" smtClean="0"/>
              <a:t>Famine is a serious problem</a:t>
            </a:r>
          </a:p>
          <a:p>
            <a:r>
              <a:rPr lang="en-US" dirty="0" smtClean="0"/>
              <a:t>Exports: clothing, plastics, minerals</a:t>
            </a:r>
          </a:p>
          <a:p>
            <a:r>
              <a:rPr lang="en-US" dirty="0" smtClean="0"/>
              <a:t>Imports: food, electronics, chemicals</a:t>
            </a:r>
          </a:p>
          <a:p>
            <a:r>
              <a:rPr lang="en-US" dirty="0" smtClean="0"/>
              <a:t>Trading Partners: China, South Korea, India, Thailand</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only known person to escape from a North Korean prison camp</a:t>
            </a:r>
            <a:endParaRPr lang="en-US" dirty="0"/>
          </a:p>
        </p:txBody>
      </p:sp>
      <p:sp>
        <p:nvSpPr>
          <p:cNvPr id="3" name="Content Placeholder 2"/>
          <p:cNvSpPr>
            <a:spLocks noGrp="1"/>
          </p:cNvSpPr>
          <p:nvPr>
            <p:ph idx="1"/>
          </p:nvPr>
        </p:nvSpPr>
        <p:spPr>
          <a:xfrm>
            <a:off x="228600" y="1524000"/>
            <a:ext cx="8229600" cy="4625609"/>
          </a:xfrm>
        </p:spPr>
        <p:txBody>
          <a:bodyPr>
            <a:normAutofit/>
          </a:bodyPr>
          <a:lstStyle/>
          <a:p>
            <a:r>
              <a:rPr lang="en-US" dirty="0" smtClean="0">
                <a:hlinkClick r:id="rId2"/>
              </a:rPr>
              <a:t>A video of Shin, a man who escaped from a North Korean prison camp.</a:t>
            </a:r>
            <a:endParaRPr lang="en-US" dirty="0" smtClean="0"/>
          </a:p>
          <a:p>
            <a:r>
              <a:rPr lang="en-US" dirty="0" smtClean="0"/>
              <a:t>Last fall, the North Korean government released a propaganda video showing Shin’s father. In the video, his father says that Shin never lived in a political prison camp. </a:t>
            </a:r>
          </a:p>
          <a:p>
            <a:r>
              <a:rPr lang="en-US" dirty="0" smtClean="0"/>
              <a:t>Shin has said that the North </a:t>
            </a:r>
          </a:p>
          <a:p>
            <a:pPr>
              <a:buNone/>
            </a:pPr>
            <a:r>
              <a:rPr lang="en-US" dirty="0" smtClean="0"/>
              <a:t>Korean government was forcing </a:t>
            </a:r>
          </a:p>
          <a:p>
            <a:pPr>
              <a:buNone/>
            </a:pPr>
            <a:r>
              <a:rPr lang="en-US" dirty="0" smtClean="0"/>
              <a:t>his father to lie.</a:t>
            </a:r>
          </a:p>
          <a:p>
            <a:endParaRPr lang="en-US" dirty="0"/>
          </a:p>
        </p:txBody>
      </p:sp>
      <p:pic>
        <p:nvPicPr>
          <p:cNvPr id="1026" name="Picture 2" descr="http://www.ned.org/30years/images/Shin-Dong-hyuk-in-DC.jpg"/>
          <p:cNvPicPr>
            <a:picLocks noChangeAspect="1" noChangeArrowheads="1"/>
          </p:cNvPicPr>
          <p:nvPr/>
        </p:nvPicPr>
        <p:blipFill>
          <a:blip r:embed="rId3" cstate="print"/>
          <a:srcRect/>
          <a:stretch>
            <a:fillRect/>
          </a:stretch>
        </p:blipFill>
        <p:spPr bwMode="auto">
          <a:xfrm>
            <a:off x="5943600" y="4876800"/>
            <a:ext cx="2971800" cy="19812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It was found that some parts of Shin’s story were altered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“When I agreed to share my experience for the book, I found it was too painful to think about some of the things that happened,” he said. “So I made a compromise in my mind. I altered some details that I thought wouldn’t matter. I didn’t want to tell exactly what happened in order not to relive these painful moments all over again.”</a:t>
            </a:r>
          </a:p>
          <a:p>
            <a:endParaRPr lang="en-US" dirty="0" smtClean="0"/>
          </a:p>
          <a:p>
            <a:r>
              <a:rPr lang="en-US" dirty="0" smtClean="0"/>
              <a:t>“I didn’t realize that changing these details would be important,” he said. “I feel very bad that I wasn’t able to come forward with the full truth at the beginning.” </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did he alter?</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For the first time, Shin now says he twice escaped from Camp 18 when he was a teenager, first in 1999 and then in 2001. After the first escape, he was caught within a couple of days. Following his second escape, he managed to travel to China. But police arrested him there, he said, and sent him back to North Korea. Guards returned him first to Camp 18 and then, for punishment and torture, to Camp 14, Shin said in the interview.</a:t>
            </a:r>
          </a:p>
          <a:p>
            <a:r>
              <a:rPr lang="en-US" dirty="0" smtClean="0"/>
              <a:t>In the phone interview, Shin said that he was actually tortured much later, when he was 20. It happened, he said, after his return from China. In Camp 14 in 2002, he said, guards confined him in an underground prison for </a:t>
            </a:r>
            <a:r>
              <a:rPr lang="en-US" dirty="0" smtClean="0"/>
              <a:t>6 months</a:t>
            </a:r>
            <a:r>
              <a:rPr lang="en-US" dirty="0" smtClean="0"/>
              <a:t>, where he was repeatedly burned and tortured</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787</TotalTime>
  <Words>1088</Words>
  <Application>Microsoft Office PowerPoint</Application>
  <PresentationFormat>On-screen Show (4:3)</PresentationFormat>
  <Paragraphs>90</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Module</vt:lpstr>
      <vt:lpstr>North Korea</vt:lpstr>
      <vt:lpstr>History</vt:lpstr>
      <vt:lpstr>Government</vt:lpstr>
      <vt:lpstr>Leader</vt:lpstr>
      <vt:lpstr>Rights and Responsibilities </vt:lpstr>
      <vt:lpstr>Economy</vt:lpstr>
      <vt:lpstr>The only known person to escape from a North Korean prison camp</vt:lpstr>
      <vt:lpstr>It was found that some parts of Shin’s story were altered</vt:lpstr>
      <vt:lpstr>What did he alter?</vt:lpstr>
      <vt:lpstr>Daily Life</vt:lpstr>
      <vt:lpstr>Sports</vt:lpstr>
      <vt:lpstr>Food</vt:lpstr>
      <vt:lpstr>School</vt:lpstr>
      <vt:lpstr>Life as a child</vt:lpstr>
      <vt:lpstr>“The Interview”  Movie about North Korea</vt:lpstr>
      <vt:lpstr>Detainees</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North Korea</dc:title>
  <dc:creator>mfcsd</dc:creator>
  <cp:lastModifiedBy>mfcsd</cp:lastModifiedBy>
  <cp:revision>37</cp:revision>
  <dcterms:created xsi:type="dcterms:W3CDTF">2015-03-10T19:33:01Z</dcterms:created>
  <dcterms:modified xsi:type="dcterms:W3CDTF">2016-02-29T20:31:11Z</dcterms:modified>
</cp:coreProperties>
</file>